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37" r:id="rId2"/>
    <p:sldId id="546" r:id="rId3"/>
    <p:sldId id="537" r:id="rId4"/>
    <p:sldId id="567" r:id="rId5"/>
    <p:sldId id="566" r:id="rId6"/>
    <p:sldId id="536" r:id="rId7"/>
    <p:sldId id="551" r:id="rId8"/>
    <p:sldId id="560" r:id="rId9"/>
    <p:sldId id="561" r:id="rId10"/>
    <p:sldId id="538" r:id="rId11"/>
    <p:sldId id="544" r:id="rId12"/>
    <p:sldId id="545" r:id="rId13"/>
    <p:sldId id="505" r:id="rId14"/>
    <p:sldId id="552" r:id="rId15"/>
    <p:sldId id="559" r:id="rId16"/>
    <p:sldId id="565" r:id="rId17"/>
    <p:sldId id="553" r:id="rId18"/>
    <p:sldId id="554" r:id="rId19"/>
    <p:sldId id="555" r:id="rId20"/>
    <p:sldId id="556" r:id="rId21"/>
    <p:sldId id="562" r:id="rId22"/>
    <p:sldId id="564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D0D8E5"/>
    <a:srgbClr val="6491A9"/>
    <a:srgbClr val="64916D"/>
    <a:srgbClr val="649113"/>
    <a:srgbClr val="002060"/>
    <a:srgbClr val="193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4" autoAdjust="0"/>
    <p:restoredTop sz="96433" autoAdjust="0"/>
  </p:normalViewPr>
  <p:slideViewPr>
    <p:cSldViewPr snapToGrid="0" snapToObjects="1">
      <p:cViewPr varScale="1">
        <p:scale>
          <a:sx n="78" d="100"/>
          <a:sy n="78" d="100"/>
        </p:scale>
        <p:origin x="726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BEF35F-139B-4812-9F01-068A48CF10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CAD144-EC80-4FE0-9A77-FC0902093AE1}">
      <dgm:prSet phldrT="[Text]" custT="1"/>
      <dgm:spPr>
        <a:xfrm rot="5400000">
          <a:off x="4855266" y="2254052"/>
          <a:ext cx="652667" cy="487680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12/04   Date Open –  Final FY2020 Budget Adoption Deadline </a:t>
          </a:r>
          <a:b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</a:br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              (If Needed)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19399B33-61FD-40E0-B501-634C8B9C0F51}" type="parTrans" cxnId="{7F35AD2A-BEAF-44B8-B70E-D8C6E83FE1BA}">
      <dgm:prSet/>
      <dgm:spPr/>
      <dgm:t>
        <a:bodyPr/>
        <a:lstStyle/>
        <a:p>
          <a:endParaRPr lang="en-US"/>
        </a:p>
      </dgm:t>
    </dgm:pt>
    <dgm:pt modelId="{7DCA8866-CD6C-42B5-9915-3F9DAB7A9AA7}" type="sibTrans" cxnId="{7F35AD2A-BEAF-44B8-B70E-D8C6E83FE1BA}">
      <dgm:prSet/>
      <dgm:spPr/>
      <dgm:t>
        <a:bodyPr/>
        <a:lstStyle/>
        <a:p>
          <a:endParaRPr lang="en-US"/>
        </a:p>
      </dgm:t>
    </dgm:pt>
    <dgm:pt modelId="{A6485891-EA0F-415C-8124-CF4AC4FB2CE8}">
      <dgm:prSet phldrT="[Text]" custT="1"/>
      <dgm:spPr>
        <a:xfrm rot="5400000">
          <a:off x="4855266" y="540798"/>
          <a:ext cx="652667" cy="487680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10/02   Budget Workshop #6 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D80DBF0C-7956-4EC3-B6C6-DC955D50813D}" type="parTrans" cxnId="{692B0E5B-60F7-40EC-AD0F-FCFC6AD0B894}">
      <dgm:prSet/>
      <dgm:spPr/>
      <dgm:t>
        <a:bodyPr/>
        <a:lstStyle/>
        <a:p>
          <a:endParaRPr lang="en-US"/>
        </a:p>
      </dgm:t>
    </dgm:pt>
    <dgm:pt modelId="{E3000A18-987F-4CB2-A121-3A283ABED394}" type="sibTrans" cxnId="{692B0E5B-60F7-40EC-AD0F-FCFC6AD0B894}">
      <dgm:prSet/>
      <dgm:spPr/>
      <dgm:t>
        <a:bodyPr/>
        <a:lstStyle/>
        <a:p>
          <a:endParaRPr lang="en-US"/>
        </a:p>
      </dgm:t>
    </dgm:pt>
    <dgm:pt modelId="{F69AC36E-A30F-4A8C-BF98-38AF3606F749}">
      <dgm:prSet phldrT="[Text]" custT="1"/>
      <dgm:spPr>
        <a:xfrm rot="5400000">
          <a:off x="4855266" y="2254052"/>
          <a:ext cx="652667" cy="487680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Submit GFOA Budget Document by 02/04/2020 (If adopted 11/06/2019 or within 90 days after Budget Adoption)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4664E77A-F609-4E33-A4AB-144CAE6D9B48}" type="parTrans" cxnId="{87338721-D33A-4E3C-94D9-BCF3E3197F25}">
      <dgm:prSet/>
      <dgm:spPr/>
      <dgm:t>
        <a:bodyPr/>
        <a:lstStyle/>
        <a:p>
          <a:endParaRPr lang="en-US"/>
        </a:p>
      </dgm:t>
    </dgm:pt>
    <dgm:pt modelId="{698A77F6-C41C-4B0E-8882-73939265E046}" type="sibTrans" cxnId="{87338721-D33A-4E3C-94D9-BCF3E3197F25}">
      <dgm:prSet/>
      <dgm:spPr/>
      <dgm:t>
        <a:bodyPr/>
        <a:lstStyle/>
        <a:p>
          <a:endParaRPr lang="en-US"/>
        </a:p>
      </dgm:t>
    </dgm:pt>
    <dgm:pt modelId="{A327277F-4D3A-4B77-A052-000AD35BC242}">
      <dgm:prSet phldrT="[Text]" custT="1"/>
      <dgm:spPr>
        <a:xfrm>
          <a:off x="0" y="2571281"/>
          <a:ext cx="2743200" cy="815834"/>
        </a:xfrm>
        <a:solidFill>
          <a:srgbClr val="6491A9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4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July-September</a:t>
          </a:r>
          <a:endParaRPr lang="en-US" sz="4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AC892BB-3035-4859-AEB6-E51B6B602CF5}" type="parTrans" cxnId="{6C97AAAE-D418-4328-B338-4768AA86ECBC}">
      <dgm:prSet/>
      <dgm:spPr/>
      <dgm:t>
        <a:bodyPr/>
        <a:lstStyle/>
        <a:p>
          <a:endParaRPr lang="en-US"/>
        </a:p>
      </dgm:t>
    </dgm:pt>
    <dgm:pt modelId="{59C74B76-A13D-44F5-85D2-6BDE3A429091}" type="sibTrans" cxnId="{6C97AAAE-D418-4328-B338-4768AA86ECBC}">
      <dgm:prSet/>
      <dgm:spPr/>
      <dgm:t>
        <a:bodyPr/>
        <a:lstStyle/>
        <a:p>
          <a:endParaRPr lang="en-US"/>
        </a:p>
      </dgm:t>
    </dgm:pt>
    <dgm:pt modelId="{EC242125-2354-4420-ACE9-B5A08C5605E9}">
      <dgm:prSet phldrT="[Text]" custT="1"/>
      <dgm:spPr>
        <a:xfrm>
          <a:off x="0" y="4284534"/>
          <a:ext cx="2743200" cy="815834"/>
        </a:xfrm>
        <a:solidFill>
          <a:srgbClr val="6491A9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4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December</a:t>
          </a:r>
          <a:endParaRPr lang="en-US" sz="4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73659FF-7CA1-46F4-A0D1-F050733D003F}" type="parTrans" cxnId="{61692CA1-A567-4B36-A1C6-384E502EF4CA}">
      <dgm:prSet/>
      <dgm:spPr/>
      <dgm:t>
        <a:bodyPr/>
        <a:lstStyle/>
        <a:p>
          <a:endParaRPr lang="en-US"/>
        </a:p>
      </dgm:t>
    </dgm:pt>
    <dgm:pt modelId="{87C5E3BD-9E7C-497B-9A48-DA6589882107}" type="sibTrans" cxnId="{61692CA1-A567-4B36-A1C6-384E502EF4CA}">
      <dgm:prSet/>
      <dgm:spPr/>
      <dgm:t>
        <a:bodyPr/>
        <a:lstStyle/>
        <a:p>
          <a:endParaRPr lang="en-US"/>
        </a:p>
      </dgm:t>
    </dgm:pt>
    <dgm:pt modelId="{14340ED0-E961-44D9-9CED-C3AB41020A85}">
      <dgm:prSet phldrT="[Text]" custT="1"/>
      <dgm:spPr>
        <a:xfrm rot="5400000">
          <a:off x="4855266" y="540798"/>
          <a:ext cx="652667" cy="487680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10/09   Post Public Notice for Budget Hearing #1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71FD5083-8A89-4495-B5A8-409F0E22B2FC}" type="sibTrans" cxnId="{CB35CD86-C563-4056-BBF9-0837F3099BED}">
      <dgm:prSet/>
      <dgm:spPr/>
      <dgm:t>
        <a:bodyPr/>
        <a:lstStyle/>
        <a:p>
          <a:endParaRPr lang="en-US"/>
        </a:p>
      </dgm:t>
    </dgm:pt>
    <dgm:pt modelId="{A35D9E45-8D5C-4F12-88E7-6C04FD31CAB2}" type="parTrans" cxnId="{CB35CD86-C563-4056-BBF9-0837F3099BED}">
      <dgm:prSet/>
      <dgm:spPr/>
      <dgm:t>
        <a:bodyPr/>
        <a:lstStyle/>
        <a:p>
          <a:endParaRPr lang="en-US"/>
        </a:p>
      </dgm:t>
    </dgm:pt>
    <dgm:pt modelId="{0F5C5A0B-A0D7-41D6-9445-924A6E8BD629}">
      <dgm:prSet phldrT="[Text]" custT="1"/>
      <dgm:spPr>
        <a:xfrm rot="5400000">
          <a:off x="4855266" y="540798"/>
          <a:ext cx="652667" cy="487680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10/23   Host Public Hearing #1 (Evening)                </a:t>
          </a:r>
          <a:b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</a:br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              Workshop #7 (If Needed)  </a:t>
          </a:r>
          <a:b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</a:br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              Post Public Notice for Budget Hearing #2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465EE347-4042-4071-A6CD-A8BDF2CBB57B}" type="sibTrans" cxnId="{4FCE70F9-1583-4702-9CA5-6966835A3B4B}">
      <dgm:prSet/>
      <dgm:spPr/>
      <dgm:t>
        <a:bodyPr/>
        <a:lstStyle/>
        <a:p>
          <a:endParaRPr lang="en-US"/>
        </a:p>
      </dgm:t>
    </dgm:pt>
    <dgm:pt modelId="{74A55B40-B14D-465D-845C-6EEEFD980723}" type="parTrans" cxnId="{4FCE70F9-1583-4702-9CA5-6966835A3B4B}">
      <dgm:prSet/>
      <dgm:spPr/>
      <dgm:t>
        <a:bodyPr/>
        <a:lstStyle/>
        <a:p>
          <a:endParaRPr lang="en-US"/>
        </a:p>
      </dgm:t>
    </dgm:pt>
    <dgm:pt modelId="{3F1C9EDF-AC29-4FFD-A415-2A6C5461799D}">
      <dgm:prSet phldrT="[Text]" custT="1"/>
      <dgm:spPr>
        <a:xfrm>
          <a:off x="0" y="2571281"/>
          <a:ext cx="2743200" cy="815834"/>
        </a:xfrm>
        <a:solidFill>
          <a:srgbClr val="D0D8E8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07/10   Budget Workshop #1 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3D2A805A-B37B-425E-97A0-6A8FDA6BB7FA}" type="parTrans" cxnId="{4DBE99EE-7641-4C1C-8BC9-5033674D9367}">
      <dgm:prSet/>
      <dgm:spPr/>
      <dgm:t>
        <a:bodyPr/>
        <a:lstStyle/>
        <a:p>
          <a:endParaRPr lang="en-US"/>
        </a:p>
      </dgm:t>
    </dgm:pt>
    <dgm:pt modelId="{F184AF12-AF9A-4587-BFAD-5DF3F0E774A4}" type="sibTrans" cxnId="{4DBE99EE-7641-4C1C-8BC9-5033674D9367}">
      <dgm:prSet/>
      <dgm:spPr/>
      <dgm:t>
        <a:bodyPr/>
        <a:lstStyle/>
        <a:p>
          <a:endParaRPr lang="en-US"/>
        </a:p>
      </dgm:t>
    </dgm:pt>
    <dgm:pt modelId="{ACA33638-0769-444A-8B7B-F80BFA7F919E}">
      <dgm:prSet phldrT="[Text]" custT="1"/>
      <dgm:spPr>
        <a:xfrm>
          <a:off x="0" y="2571281"/>
          <a:ext cx="2743200" cy="815834"/>
        </a:xfrm>
        <a:solidFill>
          <a:srgbClr val="D0D8E8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08/07    Budget Workshop #2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9F387F86-E266-40F1-99B3-72EF0BA155C9}" type="parTrans" cxnId="{95CFF551-2AA0-4D6E-AA03-50BA801993BF}">
      <dgm:prSet/>
      <dgm:spPr/>
      <dgm:t>
        <a:bodyPr/>
        <a:lstStyle/>
        <a:p>
          <a:endParaRPr lang="en-US"/>
        </a:p>
      </dgm:t>
    </dgm:pt>
    <dgm:pt modelId="{CA73DB96-C10F-44E7-8460-9ECCA392BF0A}" type="sibTrans" cxnId="{95CFF551-2AA0-4D6E-AA03-50BA801993BF}">
      <dgm:prSet/>
      <dgm:spPr/>
      <dgm:t>
        <a:bodyPr/>
        <a:lstStyle/>
        <a:p>
          <a:endParaRPr lang="en-US"/>
        </a:p>
      </dgm:t>
    </dgm:pt>
    <dgm:pt modelId="{A5681088-5A6B-42B1-BAF6-606CC39E2DDA}">
      <dgm:prSet phldrT="[Text]" custT="1"/>
      <dgm:spPr>
        <a:xfrm>
          <a:off x="0" y="2571281"/>
          <a:ext cx="2743200" cy="815834"/>
        </a:xfrm>
        <a:solidFill>
          <a:srgbClr val="D0D8E8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09/04   Budget Workshop #3 &amp; #4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82714850-DA61-4785-9712-03AD899A074C}" type="parTrans" cxnId="{E9B65EBE-DC2B-4193-A0BB-EE72A1DFDC4C}">
      <dgm:prSet/>
      <dgm:spPr/>
      <dgm:t>
        <a:bodyPr/>
        <a:lstStyle/>
        <a:p>
          <a:endParaRPr lang="en-US"/>
        </a:p>
      </dgm:t>
    </dgm:pt>
    <dgm:pt modelId="{E3FB83F8-9933-4369-BCFB-DCA2894EE098}" type="sibTrans" cxnId="{E9B65EBE-DC2B-4193-A0BB-EE72A1DFDC4C}">
      <dgm:prSet/>
      <dgm:spPr/>
      <dgm:t>
        <a:bodyPr/>
        <a:lstStyle/>
        <a:p>
          <a:endParaRPr lang="en-US"/>
        </a:p>
      </dgm:t>
    </dgm:pt>
    <dgm:pt modelId="{BFDD2912-B672-4C75-8607-5AEE71091284}">
      <dgm:prSet phldrT="[Text]" custT="1"/>
      <dgm:spPr>
        <a:xfrm>
          <a:off x="0" y="2571281"/>
          <a:ext cx="2743200" cy="815834"/>
        </a:xfrm>
        <a:solidFill>
          <a:srgbClr val="D0D8E8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09/25   Budget Workshop #5</a:t>
          </a:r>
          <a:endParaRPr lang="en-US" sz="1800" dirty="0">
            <a:solidFill>
              <a:srgbClr val="002060"/>
            </a:solidFill>
            <a:latin typeface="Calibri"/>
            <a:ea typeface="+mn-ea"/>
            <a:cs typeface="+mn-cs"/>
          </a:endParaRPr>
        </a:p>
      </dgm:t>
    </dgm:pt>
    <dgm:pt modelId="{5B142AC5-6512-4D3F-8583-E1D333E0E76E}" type="parTrans" cxnId="{4AFB5F09-AAEC-4D3F-8025-EF86DE895214}">
      <dgm:prSet/>
      <dgm:spPr/>
      <dgm:t>
        <a:bodyPr/>
        <a:lstStyle/>
        <a:p>
          <a:endParaRPr lang="en-US"/>
        </a:p>
      </dgm:t>
    </dgm:pt>
    <dgm:pt modelId="{B120825A-5BBE-4A7B-BFF7-430EE80826EE}" type="sibTrans" cxnId="{4AFB5F09-AAEC-4D3F-8025-EF86DE895214}">
      <dgm:prSet/>
      <dgm:spPr/>
      <dgm:t>
        <a:bodyPr/>
        <a:lstStyle/>
        <a:p>
          <a:endParaRPr lang="en-US"/>
        </a:p>
      </dgm:t>
    </dgm:pt>
    <dgm:pt modelId="{3CC380DF-5F5C-4E94-9CC6-7F3869B73AA1}">
      <dgm:prSet phldrT="[Text]" custT="1"/>
      <dgm:spPr>
        <a:xfrm>
          <a:off x="0" y="2571281"/>
          <a:ext cx="2743200" cy="815834"/>
        </a:xfrm>
        <a:solidFill>
          <a:srgbClr val="6491A9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4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October</a:t>
          </a:r>
          <a:endParaRPr lang="en-US" sz="1400" dirty="0"/>
        </a:p>
      </dgm:t>
    </dgm:pt>
    <dgm:pt modelId="{69A6934C-EAE3-4D3B-B861-486C8F186346}" type="parTrans" cxnId="{9FFB1533-6B0B-4F27-AEBF-B4C66DA67176}">
      <dgm:prSet/>
      <dgm:spPr/>
      <dgm:t>
        <a:bodyPr/>
        <a:lstStyle/>
        <a:p>
          <a:endParaRPr lang="en-US"/>
        </a:p>
      </dgm:t>
    </dgm:pt>
    <dgm:pt modelId="{FBE7F97C-ED18-4FCC-A3D6-F7684DD117A3}" type="sibTrans" cxnId="{9FFB1533-6B0B-4F27-AEBF-B4C66DA67176}">
      <dgm:prSet/>
      <dgm:spPr/>
      <dgm:t>
        <a:bodyPr/>
        <a:lstStyle/>
        <a:p>
          <a:endParaRPr lang="en-US"/>
        </a:p>
      </dgm:t>
    </dgm:pt>
    <dgm:pt modelId="{64FEFB34-702C-4EA0-BF1A-C5E3EBDE140F}">
      <dgm:prSet phldrT="[Text]" custT="1"/>
      <dgm:spPr>
        <a:xfrm>
          <a:off x="0" y="2571281"/>
          <a:ext cx="2743200" cy="815834"/>
        </a:xfrm>
        <a:solidFill>
          <a:srgbClr val="6491A9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4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November</a:t>
          </a:r>
          <a:endParaRPr lang="en-US" sz="4000" dirty="0"/>
        </a:p>
      </dgm:t>
    </dgm:pt>
    <dgm:pt modelId="{8BBCC103-838E-44A9-9A6C-B7016F954E69}" type="parTrans" cxnId="{44ECA880-2243-4329-9AAB-23BC6C2AC122}">
      <dgm:prSet/>
      <dgm:spPr/>
      <dgm:t>
        <a:bodyPr/>
        <a:lstStyle/>
        <a:p>
          <a:endParaRPr lang="en-US"/>
        </a:p>
      </dgm:t>
    </dgm:pt>
    <dgm:pt modelId="{9993D73F-8276-4F02-B47B-E4E86D42D725}" type="sibTrans" cxnId="{44ECA880-2243-4329-9AAB-23BC6C2AC122}">
      <dgm:prSet/>
      <dgm:spPr/>
      <dgm:t>
        <a:bodyPr/>
        <a:lstStyle/>
        <a:p>
          <a:endParaRPr lang="en-US"/>
        </a:p>
      </dgm:t>
    </dgm:pt>
    <dgm:pt modelId="{17D2D41A-3B90-4551-B083-D9B83F42CBB4}">
      <dgm:prSet phldrT="[Text]" custT="1"/>
      <dgm:spPr>
        <a:xfrm rot="5400000">
          <a:off x="4855266" y="1397425"/>
          <a:ext cx="652667" cy="4876800"/>
        </a:xfrm>
        <a:solidFill>
          <a:srgbClr val="D0D8E8"/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 11/27   Budget Workshop #8 (If Needed)</a:t>
          </a:r>
          <a:endParaRPr lang="en-US" sz="1800" dirty="0"/>
        </a:p>
      </dgm:t>
    </dgm:pt>
    <dgm:pt modelId="{FA99EE15-E7AE-4753-99D2-11F1842874D7}" type="parTrans" cxnId="{1D0796FF-A890-4FE7-BA6F-917A700586A4}">
      <dgm:prSet/>
      <dgm:spPr/>
      <dgm:t>
        <a:bodyPr/>
        <a:lstStyle/>
        <a:p>
          <a:endParaRPr lang="en-US"/>
        </a:p>
      </dgm:t>
    </dgm:pt>
    <dgm:pt modelId="{3E8FDA14-16A8-4EA8-A3C3-06A4F8BC5BFB}" type="sibTrans" cxnId="{1D0796FF-A890-4FE7-BA6F-917A700586A4}">
      <dgm:prSet/>
      <dgm:spPr/>
      <dgm:t>
        <a:bodyPr/>
        <a:lstStyle/>
        <a:p>
          <a:endParaRPr lang="en-US"/>
        </a:p>
      </dgm:t>
    </dgm:pt>
    <dgm:pt modelId="{6AC6B2D9-FF47-4E16-ABA9-9903BA72AB8F}">
      <dgm:prSet phldrT="[Text]" custT="1"/>
      <dgm:spPr>
        <a:xfrm>
          <a:off x="0" y="2571281"/>
          <a:ext cx="2743200" cy="815834"/>
        </a:xfrm>
        <a:solidFill>
          <a:srgbClr val="D0D8E8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002060"/>
              </a:solidFill>
              <a:latin typeface="Calibri"/>
              <a:ea typeface="+mn-ea"/>
              <a:cs typeface="+mn-cs"/>
            </a:rPr>
            <a:t>11/06    Host Public Hearing #2, FY 2020 Budget Adoption</a:t>
          </a:r>
          <a:endParaRPr lang="en-US" sz="1800" dirty="0"/>
        </a:p>
      </dgm:t>
    </dgm:pt>
    <dgm:pt modelId="{B185F522-F6D9-468C-AF0E-B952B2D1BD39}" type="parTrans" cxnId="{8BAADE62-0C2F-49D8-B670-00D64DB91A77}">
      <dgm:prSet/>
      <dgm:spPr/>
      <dgm:t>
        <a:bodyPr/>
        <a:lstStyle/>
        <a:p>
          <a:endParaRPr lang="en-US"/>
        </a:p>
      </dgm:t>
    </dgm:pt>
    <dgm:pt modelId="{F8C7D968-74E5-4B38-BB8D-B69046455622}" type="sibTrans" cxnId="{8BAADE62-0C2F-49D8-B670-00D64DB91A77}">
      <dgm:prSet/>
      <dgm:spPr/>
      <dgm:t>
        <a:bodyPr/>
        <a:lstStyle/>
        <a:p>
          <a:endParaRPr lang="en-US"/>
        </a:p>
      </dgm:t>
    </dgm:pt>
    <dgm:pt modelId="{C2D46BAD-8E97-4A30-AA17-DABB1CEE46F1}" type="pres">
      <dgm:prSet presAssocID="{0EBEF35F-139B-4812-9F01-068A48CF10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663616-A210-427F-9E7F-990902E99AE1}" type="pres">
      <dgm:prSet presAssocID="{A327277F-4D3A-4B77-A052-000AD35BC242}" presName="linNode" presStyleCnt="0"/>
      <dgm:spPr/>
      <dgm:t>
        <a:bodyPr/>
        <a:lstStyle/>
        <a:p>
          <a:endParaRPr lang="en-US"/>
        </a:p>
      </dgm:t>
    </dgm:pt>
    <dgm:pt modelId="{5A4F5C20-8F3A-4836-A8CC-C195647F5CB7}" type="pres">
      <dgm:prSet presAssocID="{A327277F-4D3A-4B77-A052-000AD35BC242}" presName="parentText" presStyleLbl="node1" presStyleIdx="0" presStyleCnt="4" custScaleY="72882" custLinFactNeighborX="2260" custLinFactNeighborY="-5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1EDBFE6-78BC-4734-A390-23D6D7846BB4}" type="pres">
      <dgm:prSet presAssocID="{A327277F-4D3A-4B77-A052-000AD35BC242}" presName="descendantText" presStyleLbl="alignAccFollowNode1" presStyleIdx="0" presStyleCnt="4" custScaleY="91569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95C46661-BCCE-44DC-A3EA-46A2456F1F29}" type="pres">
      <dgm:prSet presAssocID="{59C74B76-A13D-44F5-85D2-6BDE3A429091}" presName="sp" presStyleCnt="0"/>
      <dgm:spPr/>
      <dgm:t>
        <a:bodyPr/>
        <a:lstStyle/>
        <a:p>
          <a:endParaRPr lang="en-US"/>
        </a:p>
      </dgm:t>
    </dgm:pt>
    <dgm:pt modelId="{2CF5FB1D-E059-4A59-AEE1-7ABFF3E60703}" type="pres">
      <dgm:prSet presAssocID="{3CC380DF-5F5C-4E94-9CC6-7F3869B73AA1}" presName="linNode" presStyleCnt="0"/>
      <dgm:spPr/>
      <dgm:t>
        <a:bodyPr/>
        <a:lstStyle/>
        <a:p>
          <a:endParaRPr lang="en-US"/>
        </a:p>
      </dgm:t>
    </dgm:pt>
    <dgm:pt modelId="{8FC2F3A7-2E4B-43FC-9D62-339FE0EA83D6}" type="pres">
      <dgm:prSet presAssocID="{3CC380DF-5F5C-4E94-9CC6-7F3869B73AA1}" presName="parentText" presStyleLbl="node1" presStyleIdx="1" presStyleCnt="4" custScaleY="83625" custLinFactNeighborX="2499" custLinFactNeighborY="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1AD132-D24A-47DB-8E74-1E0F3443369A}" type="pres">
      <dgm:prSet presAssocID="{3CC380DF-5F5C-4E94-9CC6-7F3869B73AA1}" presName="descendantText" presStyleLbl="alignAccFollowNode1" presStyleIdx="1" presStyleCnt="4" custScaleY="104547" custLinFactNeighborY="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E05A0-A4C3-4B62-883E-66CF0DB8A651}" type="pres">
      <dgm:prSet presAssocID="{FBE7F97C-ED18-4FCC-A3D6-F7684DD117A3}" presName="sp" presStyleCnt="0"/>
      <dgm:spPr/>
      <dgm:t>
        <a:bodyPr/>
        <a:lstStyle/>
        <a:p>
          <a:endParaRPr lang="en-US"/>
        </a:p>
      </dgm:t>
    </dgm:pt>
    <dgm:pt modelId="{D1D04157-7A58-4176-A7B3-1707970D4CBA}" type="pres">
      <dgm:prSet presAssocID="{64FEFB34-702C-4EA0-BF1A-C5E3EBDE140F}" presName="linNode" presStyleCnt="0"/>
      <dgm:spPr/>
    </dgm:pt>
    <dgm:pt modelId="{FAC466C4-BD5B-412D-8898-E73726CDD3E2}" type="pres">
      <dgm:prSet presAssocID="{64FEFB34-702C-4EA0-BF1A-C5E3EBDE140F}" presName="parentText" presStyleLbl="node1" presStyleIdx="2" presStyleCnt="4" custScaleY="72882" custLinFactNeighborX="249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804ABD-22F1-4AFB-BF5A-9C293CCBE5A8}" type="pres">
      <dgm:prSet presAssocID="{64FEFB34-702C-4EA0-BF1A-C5E3EBDE140F}" presName="descendantText" presStyleLbl="alignAccFollowNode1" presStyleIdx="2" presStyleCnt="4" custScaleY="8490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EEBC7-754E-4A9B-84C8-28EE01CF3162}" type="pres">
      <dgm:prSet presAssocID="{9993D73F-8276-4F02-B47B-E4E86D42D725}" presName="sp" presStyleCnt="0"/>
      <dgm:spPr/>
    </dgm:pt>
    <dgm:pt modelId="{C2683198-95D1-4CC7-895A-B5BFD735A3FF}" type="pres">
      <dgm:prSet presAssocID="{EC242125-2354-4420-ACE9-B5A08C5605E9}" presName="linNode" presStyleCnt="0"/>
      <dgm:spPr/>
      <dgm:t>
        <a:bodyPr/>
        <a:lstStyle/>
        <a:p>
          <a:endParaRPr lang="en-US"/>
        </a:p>
      </dgm:t>
    </dgm:pt>
    <dgm:pt modelId="{02C1BD8F-A829-4C23-999C-C2F511B57256}" type="pres">
      <dgm:prSet presAssocID="{EC242125-2354-4420-ACE9-B5A08C5605E9}" presName="parentText" presStyleLbl="node1" presStyleIdx="3" presStyleCnt="4" custScaleY="76499" custLinFactNeighborX="292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47D7FBB-D964-495E-A8C6-67A784B8B01A}" type="pres">
      <dgm:prSet presAssocID="{EC242125-2354-4420-ACE9-B5A08C5605E9}" presName="descendantText" presStyleLbl="alignAccFollowNode1" presStyleIdx="3" presStyleCnt="4" custScaleY="95705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73A2135F-A7F5-4B9F-BFC0-7AF3D0AA7F89}" type="presOf" srcId="{0EBEF35F-139B-4812-9F01-068A48CF1059}" destId="{C2D46BAD-8E97-4A30-AA17-DABB1CEE46F1}" srcOrd="0" destOrd="0" presId="urn:microsoft.com/office/officeart/2005/8/layout/vList5"/>
    <dgm:cxn modelId="{95CFF551-2AA0-4D6E-AA03-50BA801993BF}" srcId="{A327277F-4D3A-4B77-A052-000AD35BC242}" destId="{ACA33638-0769-444A-8B7B-F80BFA7F919E}" srcOrd="1" destOrd="0" parTransId="{9F387F86-E266-40F1-99B3-72EF0BA155C9}" sibTransId="{CA73DB96-C10F-44E7-8460-9ECCA392BF0A}"/>
    <dgm:cxn modelId="{4FCE70F9-1583-4702-9CA5-6966835A3B4B}" srcId="{3CC380DF-5F5C-4E94-9CC6-7F3869B73AA1}" destId="{0F5C5A0B-A0D7-41D6-9445-924A6E8BD629}" srcOrd="2" destOrd="0" parTransId="{74A55B40-B14D-465D-845C-6EEEFD980723}" sibTransId="{465EE347-4042-4071-A6CD-A8BDF2CBB57B}"/>
    <dgm:cxn modelId="{6C97AAAE-D418-4328-B338-4768AA86ECBC}" srcId="{0EBEF35F-139B-4812-9F01-068A48CF1059}" destId="{A327277F-4D3A-4B77-A052-000AD35BC242}" srcOrd="0" destOrd="0" parTransId="{2AC892BB-3035-4859-AEB6-E51B6B602CF5}" sibTransId="{59C74B76-A13D-44F5-85D2-6BDE3A429091}"/>
    <dgm:cxn modelId="{87338721-D33A-4E3C-94D9-BCF3E3197F25}" srcId="{EC242125-2354-4420-ACE9-B5A08C5605E9}" destId="{F69AC36E-A30F-4A8C-BF98-38AF3606F749}" srcOrd="1" destOrd="0" parTransId="{4664E77A-F609-4E33-A4AB-144CAE6D9B48}" sibTransId="{698A77F6-C41C-4B0E-8882-73939265E046}"/>
    <dgm:cxn modelId="{10057789-64C5-49C7-AF23-082E8A3A3953}" type="presOf" srcId="{C7CAD144-EC80-4FE0-9A77-FC0902093AE1}" destId="{147D7FBB-D964-495E-A8C6-67A784B8B01A}" srcOrd="0" destOrd="0" presId="urn:microsoft.com/office/officeart/2005/8/layout/vList5"/>
    <dgm:cxn modelId="{1D0796FF-A890-4FE7-BA6F-917A700586A4}" srcId="{64FEFB34-702C-4EA0-BF1A-C5E3EBDE140F}" destId="{17D2D41A-3B90-4551-B083-D9B83F42CBB4}" srcOrd="1" destOrd="0" parTransId="{FA99EE15-E7AE-4753-99D2-11F1842874D7}" sibTransId="{3E8FDA14-16A8-4EA8-A3C3-06A4F8BC5BFB}"/>
    <dgm:cxn modelId="{7F35AD2A-BEAF-44B8-B70E-D8C6E83FE1BA}" srcId="{EC242125-2354-4420-ACE9-B5A08C5605E9}" destId="{C7CAD144-EC80-4FE0-9A77-FC0902093AE1}" srcOrd="0" destOrd="0" parTransId="{19399B33-61FD-40E0-B501-634C8B9C0F51}" sibTransId="{7DCA8866-CD6C-42B5-9915-3F9DAB7A9AA7}"/>
    <dgm:cxn modelId="{ED025405-C94E-4D21-B1BB-4492C67B8FF7}" type="presOf" srcId="{0F5C5A0B-A0D7-41D6-9445-924A6E8BD629}" destId="{4A1AD132-D24A-47DB-8E74-1E0F3443369A}" srcOrd="0" destOrd="2" presId="urn:microsoft.com/office/officeart/2005/8/layout/vList5"/>
    <dgm:cxn modelId="{7E539BB7-5D76-43C4-9A9C-07FB1C5FA6B2}" type="presOf" srcId="{ACA33638-0769-444A-8B7B-F80BFA7F919E}" destId="{41EDBFE6-78BC-4734-A390-23D6D7846BB4}" srcOrd="0" destOrd="1" presId="urn:microsoft.com/office/officeart/2005/8/layout/vList5"/>
    <dgm:cxn modelId="{4AFB5F09-AAEC-4D3F-8025-EF86DE895214}" srcId="{A327277F-4D3A-4B77-A052-000AD35BC242}" destId="{BFDD2912-B672-4C75-8607-5AEE71091284}" srcOrd="3" destOrd="0" parTransId="{5B142AC5-6512-4D3F-8583-E1D333E0E76E}" sibTransId="{B120825A-5BBE-4A7B-BFF7-430EE80826EE}"/>
    <dgm:cxn modelId="{65D6D2D9-36A4-4B89-850E-66A9D6BBED0C}" type="presOf" srcId="{3F1C9EDF-AC29-4FFD-A415-2A6C5461799D}" destId="{41EDBFE6-78BC-4734-A390-23D6D7846BB4}" srcOrd="0" destOrd="0" presId="urn:microsoft.com/office/officeart/2005/8/layout/vList5"/>
    <dgm:cxn modelId="{8D0BBF15-445E-4860-B79E-CF0E5C5FDD7C}" type="presOf" srcId="{6AC6B2D9-FF47-4E16-ABA9-9903BA72AB8F}" destId="{07804ABD-22F1-4AFB-BF5A-9C293CCBE5A8}" srcOrd="0" destOrd="0" presId="urn:microsoft.com/office/officeart/2005/8/layout/vList5"/>
    <dgm:cxn modelId="{61692CA1-A567-4B36-A1C6-384E502EF4CA}" srcId="{0EBEF35F-139B-4812-9F01-068A48CF1059}" destId="{EC242125-2354-4420-ACE9-B5A08C5605E9}" srcOrd="3" destOrd="0" parTransId="{273659FF-7CA1-46F4-A0D1-F050733D003F}" sibTransId="{87C5E3BD-9E7C-497B-9A48-DA6589882107}"/>
    <dgm:cxn modelId="{44ECA880-2243-4329-9AAB-23BC6C2AC122}" srcId="{0EBEF35F-139B-4812-9F01-068A48CF1059}" destId="{64FEFB34-702C-4EA0-BF1A-C5E3EBDE140F}" srcOrd="2" destOrd="0" parTransId="{8BBCC103-838E-44A9-9A6C-B7016F954E69}" sibTransId="{9993D73F-8276-4F02-B47B-E4E86D42D725}"/>
    <dgm:cxn modelId="{FEB7A087-B48D-45B7-8119-E70540A813B3}" type="presOf" srcId="{A5681088-5A6B-42B1-BAF6-606CC39E2DDA}" destId="{41EDBFE6-78BC-4734-A390-23D6D7846BB4}" srcOrd="0" destOrd="2" presId="urn:microsoft.com/office/officeart/2005/8/layout/vList5"/>
    <dgm:cxn modelId="{831C1FA1-6DA0-4F7F-81FC-688A507C8933}" type="presOf" srcId="{17D2D41A-3B90-4551-B083-D9B83F42CBB4}" destId="{07804ABD-22F1-4AFB-BF5A-9C293CCBE5A8}" srcOrd="0" destOrd="1" presId="urn:microsoft.com/office/officeart/2005/8/layout/vList5"/>
    <dgm:cxn modelId="{7FF5EC12-6B0D-41A1-9FCB-12EB46BD54A5}" type="presOf" srcId="{3CC380DF-5F5C-4E94-9CC6-7F3869B73AA1}" destId="{8FC2F3A7-2E4B-43FC-9D62-339FE0EA83D6}" srcOrd="0" destOrd="0" presId="urn:microsoft.com/office/officeart/2005/8/layout/vList5"/>
    <dgm:cxn modelId="{E9B65EBE-DC2B-4193-A0BB-EE72A1DFDC4C}" srcId="{A327277F-4D3A-4B77-A052-000AD35BC242}" destId="{A5681088-5A6B-42B1-BAF6-606CC39E2DDA}" srcOrd="2" destOrd="0" parTransId="{82714850-DA61-4785-9712-03AD899A074C}" sibTransId="{E3FB83F8-9933-4369-BCFB-DCA2894EE098}"/>
    <dgm:cxn modelId="{A0C4005F-5261-4F18-ACDC-D1060DEC5BFF}" type="presOf" srcId="{64FEFB34-702C-4EA0-BF1A-C5E3EBDE140F}" destId="{FAC466C4-BD5B-412D-8898-E73726CDD3E2}" srcOrd="0" destOrd="0" presId="urn:microsoft.com/office/officeart/2005/8/layout/vList5"/>
    <dgm:cxn modelId="{582280D1-9720-47A7-8714-FDB0BF61E708}" type="presOf" srcId="{A6485891-EA0F-415C-8124-CF4AC4FB2CE8}" destId="{4A1AD132-D24A-47DB-8E74-1E0F3443369A}" srcOrd="0" destOrd="0" presId="urn:microsoft.com/office/officeart/2005/8/layout/vList5"/>
    <dgm:cxn modelId="{CB35CD86-C563-4056-BBF9-0837F3099BED}" srcId="{3CC380DF-5F5C-4E94-9CC6-7F3869B73AA1}" destId="{14340ED0-E961-44D9-9CED-C3AB41020A85}" srcOrd="1" destOrd="0" parTransId="{A35D9E45-8D5C-4F12-88E7-6C04FD31CAB2}" sibTransId="{71FD5083-8A89-4495-B5A8-409F0E22B2FC}"/>
    <dgm:cxn modelId="{4DBE99EE-7641-4C1C-8BC9-5033674D9367}" srcId="{A327277F-4D3A-4B77-A052-000AD35BC242}" destId="{3F1C9EDF-AC29-4FFD-A415-2A6C5461799D}" srcOrd="0" destOrd="0" parTransId="{3D2A805A-B37B-425E-97A0-6A8FDA6BB7FA}" sibTransId="{F184AF12-AF9A-4587-BFAD-5DF3F0E774A4}"/>
    <dgm:cxn modelId="{2F09F3AD-076B-463F-AB93-61DBD6CB3315}" type="presOf" srcId="{14340ED0-E961-44D9-9CED-C3AB41020A85}" destId="{4A1AD132-D24A-47DB-8E74-1E0F3443369A}" srcOrd="0" destOrd="1" presId="urn:microsoft.com/office/officeart/2005/8/layout/vList5"/>
    <dgm:cxn modelId="{8BAADE62-0C2F-49D8-B670-00D64DB91A77}" srcId="{64FEFB34-702C-4EA0-BF1A-C5E3EBDE140F}" destId="{6AC6B2D9-FF47-4E16-ABA9-9903BA72AB8F}" srcOrd="0" destOrd="0" parTransId="{B185F522-F6D9-468C-AF0E-B952B2D1BD39}" sibTransId="{F8C7D968-74E5-4B38-BB8D-B69046455622}"/>
    <dgm:cxn modelId="{692B0E5B-60F7-40EC-AD0F-FCFC6AD0B894}" srcId="{3CC380DF-5F5C-4E94-9CC6-7F3869B73AA1}" destId="{A6485891-EA0F-415C-8124-CF4AC4FB2CE8}" srcOrd="0" destOrd="0" parTransId="{D80DBF0C-7956-4EC3-B6C6-DC955D50813D}" sibTransId="{E3000A18-987F-4CB2-A121-3A283ABED394}"/>
    <dgm:cxn modelId="{3CD5E931-E496-42FF-AD59-243F5B7DA11E}" type="presOf" srcId="{F69AC36E-A30F-4A8C-BF98-38AF3606F749}" destId="{147D7FBB-D964-495E-A8C6-67A784B8B01A}" srcOrd="0" destOrd="1" presId="urn:microsoft.com/office/officeart/2005/8/layout/vList5"/>
    <dgm:cxn modelId="{FB9DD1F9-700D-48AF-9BC3-67640FD6DD74}" type="presOf" srcId="{A327277F-4D3A-4B77-A052-000AD35BC242}" destId="{5A4F5C20-8F3A-4836-A8CC-C195647F5CB7}" srcOrd="0" destOrd="0" presId="urn:microsoft.com/office/officeart/2005/8/layout/vList5"/>
    <dgm:cxn modelId="{4892A66C-8AF8-433A-96B3-C1747F4B83C0}" type="presOf" srcId="{BFDD2912-B672-4C75-8607-5AEE71091284}" destId="{41EDBFE6-78BC-4734-A390-23D6D7846BB4}" srcOrd="0" destOrd="3" presId="urn:microsoft.com/office/officeart/2005/8/layout/vList5"/>
    <dgm:cxn modelId="{9FFB1533-6B0B-4F27-AEBF-B4C66DA67176}" srcId="{0EBEF35F-139B-4812-9F01-068A48CF1059}" destId="{3CC380DF-5F5C-4E94-9CC6-7F3869B73AA1}" srcOrd="1" destOrd="0" parTransId="{69A6934C-EAE3-4D3B-B861-486C8F186346}" sibTransId="{FBE7F97C-ED18-4FCC-A3D6-F7684DD117A3}"/>
    <dgm:cxn modelId="{C96D51AC-DF44-4C67-84EB-2371E1E435CD}" type="presOf" srcId="{EC242125-2354-4420-ACE9-B5A08C5605E9}" destId="{02C1BD8F-A829-4C23-999C-C2F511B57256}" srcOrd="0" destOrd="0" presId="urn:microsoft.com/office/officeart/2005/8/layout/vList5"/>
    <dgm:cxn modelId="{516C4A07-E4A1-4F3D-97C1-672BF166DCD3}" type="presParOf" srcId="{C2D46BAD-8E97-4A30-AA17-DABB1CEE46F1}" destId="{A2663616-A210-427F-9E7F-990902E99AE1}" srcOrd="0" destOrd="0" presId="urn:microsoft.com/office/officeart/2005/8/layout/vList5"/>
    <dgm:cxn modelId="{096C4F09-6B45-4EAE-B53F-2FA7A5B82A7E}" type="presParOf" srcId="{A2663616-A210-427F-9E7F-990902E99AE1}" destId="{5A4F5C20-8F3A-4836-A8CC-C195647F5CB7}" srcOrd="0" destOrd="0" presId="urn:microsoft.com/office/officeart/2005/8/layout/vList5"/>
    <dgm:cxn modelId="{D0C6CA6D-5306-4174-A04F-AED8F02DDC41}" type="presParOf" srcId="{A2663616-A210-427F-9E7F-990902E99AE1}" destId="{41EDBFE6-78BC-4734-A390-23D6D7846BB4}" srcOrd="1" destOrd="0" presId="urn:microsoft.com/office/officeart/2005/8/layout/vList5"/>
    <dgm:cxn modelId="{E46AB731-ECF9-4218-A191-F8FA36A26595}" type="presParOf" srcId="{C2D46BAD-8E97-4A30-AA17-DABB1CEE46F1}" destId="{95C46661-BCCE-44DC-A3EA-46A2456F1F29}" srcOrd="1" destOrd="0" presId="urn:microsoft.com/office/officeart/2005/8/layout/vList5"/>
    <dgm:cxn modelId="{B0C03D4E-3790-4E4C-BD3A-81BB93DA92A9}" type="presParOf" srcId="{C2D46BAD-8E97-4A30-AA17-DABB1CEE46F1}" destId="{2CF5FB1D-E059-4A59-AEE1-7ABFF3E60703}" srcOrd="2" destOrd="0" presId="urn:microsoft.com/office/officeart/2005/8/layout/vList5"/>
    <dgm:cxn modelId="{86DEC398-C7B7-482C-B047-59C294816CB2}" type="presParOf" srcId="{2CF5FB1D-E059-4A59-AEE1-7ABFF3E60703}" destId="{8FC2F3A7-2E4B-43FC-9D62-339FE0EA83D6}" srcOrd="0" destOrd="0" presId="urn:microsoft.com/office/officeart/2005/8/layout/vList5"/>
    <dgm:cxn modelId="{9202095A-3517-40F5-8934-51C4E4E5F3FC}" type="presParOf" srcId="{2CF5FB1D-E059-4A59-AEE1-7ABFF3E60703}" destId="{4A1AD132-D24A-47DB-8E74-1E0F3443369A}" srcOrd="1" destOrd="0" presId="urn:microsoft.com/office/officeart/2005/8/layout/vList5"/>
    <dgm:cxn modelId="{6DEA3504-7DB0-4AED-9883-F158C853BF77}" type="presParOf" srcId="{C2D46BAD-8E97-4A30-AA17-DABB1CEE46F1}" destId="{204E05A0-A4C3-4B62-883E-66CF0DB8A651}" srcOrd="3" destOrd="0" presId="urn:microsoft.com/office/officeart/2005/8/layout/vList5"/>
    <dgm:cxn modelId="{2E75EA13-EA67-44D5-AF78-5924967DA7A9}" type="presParOf" srcId="{C2D46BAD-8E97-4A30-AA17-DABB1CEE46F1}" destId="{D1D04157-7A58-4176-A7B3-1707970D4CBA}" srcOrd="4" destOrd="0" presId="urn:microsoft.com/office/officeart/2005/8/layout/vList5"/>
    <dgm:cxn modelId="{29B952BC-88EE-42E8-84D8-81E521800E13}" type="presParOf" srcId="{D1D04157-7A58-4176-A7B3-1707970D4CBA}" destId="{FAC466C4-BD5B-412D-8898-E73726CDD3E2}" srcOrd="0" destOrd="0" presId="urn:microsoft.com/office/officeart/2005/8/layout/vList5"/>
    <dgm:cxn modelId="{86471C18-AE92-48E1-9253-08A3E02E212A}" type="presParOf" srcId="{D1D04157-7A58-4176-A7B3-1707970D4CBA}" destId="{07804ABD-22F1-4AFB-BF5A-9C293CCBE5A8}" srcOrd="1" destOrd="0" presId="urn:microsoft.com/office/officeart/2005/8/layout/vList5"/>
    <dgm:cxn modelId="{CE4B8DAE-898B-4F82-9A35-52FE8A144A10}" type="presParOf" srcId="{C2D46BAD-8E97-4A30-AA17-DABB1CEE46F1}" destId="{FADEEBC7-754E-4A9B-84C8-28EE01CF3162}" srcOrd="5" destOrd="0" presId="urn:microsoft.com/office/officeart/2005/8/layout/vList5"/>
    <dgm:cxn modelId="{4919F4CE-54AE-495B-A159-D5338439209F}" type="presParOf" srcId="{C2D46BAD-8E97-4A30-AA17-DABB1CEE46F1}" destId="{C2683198-95D1-4CC7-895A-B5BFD735A3FF}" srcOrd="6" destOrd="0" presId="urn:microsoft.com/office/officeart/2005/8/layout/vList5"/>
    <dgm:cxn modelId="{6BA0693C-E9F8-4852-8A0C-5C1742D9846E}" type="presParOf" srcId="{C2683198-95D1-4CC7-895A-B5BFD735A3FF}" destId="{02C1BD8F-A829-4C23-999C-C2F511B57256}" srcOrd="0" destOrd="0" presId="urn:microsoft.com/office/officeart/2005/8/layout/vList5"/>
    <dgm:cxn modelId="{1B20C9B1-E1FB-4C48-BE7D-2ED52DAECED7}" type="presParOf" srcId="{C2683198-95D1-4CC7-895A-B5BFD735A3FF}" destId="{147D7FBB-D964-495E-A8C6-67A784B8B01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7DE62-A9CE-41F1-9DBC-AC277DB3858A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C82D2-F580-4DBB-A61F-388B6C5FB9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9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324DE-9B80-4471-8402-230D6084B26C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A15E5-7991-4F7E-8FAB-E9499CAC86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12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05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8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65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100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48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Additional positions supported through 03 Purchased Transportation</a:t>
            </a:r>
          </a:p>
          <a:p>
            <a:r>
              <a:rPr lang="en-US" dirty="0" smtClean="0"/>
              <a:t>MV</a:t>
            </a:r>
          </a:p>
          <a:p>
            <a:r>
              <a:rPr lang="en-US" dirty="0" smtClean="0"/>
              <a:t>REAL</a:t>
            </a:r>
          </a:p>
          <a:p>
            <a:r>
              <a:rPr lang="en-US" dirty="0" smtClean="0"/>
              <a:t>Paisano</a:t>
            </a:r>
          </a:p>
          <a:p>
            <a:r>
              <a:rPr lang="en-US" dirty="0" smtClean="0"/>
              <a:t>Fulltime Equivalent Positions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886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442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90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668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28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5339B Awarded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86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5339B</a:t>
            </a:r>
            <a:r>
              <a:rPr lang="en-US" baseline="0" dirty="0" smtClean="0"/>
              <a:t> </a:t>
            </a:r>
            <a:r>
              <a:rPr lang="en-US" b="1" baseline="0" dirty="0" smtClean="0"/>
              <a:t>Not </a:t>
            </a:r>
            <a:r>
              <a:rPr lang="en-US" b="0" baseline="0" dirty="0" smtClean="0"/>
              <a:t>Awarded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02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2019 Adopted-2020</a:t>
            </a:r>
            <a:r>
              <a:rPr lang="en-US" baseline="0" dirty="0" smtClean="0"/>
              <a:t> Proposed-$ Change-% Change</a:t>
            </a:r>
            <a:endParaRPr lang="en-US" dirty="0"/>
          </a:p>
          <a:p>
            <a:r>
              <a:rPr lang="en-US" dirty="0" smtClean="0"/>
              <a:t>Through</a:t>
            </a:r>
            <a:r>
              <a:rPr lang="en-US" baseline="0" dirty="0" smtClean="0"/>
              <a:t> green line?</a:t>
            </a:r>
          </a:p>
          <a:p>
            <a:r>
              <a:rPr lang="en-US" b="1" baseline="0" dirty="0" smtClean="0"/>
              <a:t>Monday Morning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345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34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660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76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51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5133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99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06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745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A15E5-7991-4F7E-8FAB-E9499CAC86C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2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 Prior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3CE40E0-A2F9-4976-BE58-27A7D11AB8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3257" y="2"/>
            <a:ext cx="3482060" cy="2891480"/>
          </a:xfrm>
          <a:prstGeom prst="rect">
            <a:avLst/>
          </a:prstGeom>
        </p:spPr>
      </p:pic>
      <p:sp>
        <p:nvSpPr>
          <p:cNvPr id="8" name="Text Placeholder 27">
            <a:extLst>
              <a:ext uri="{FF2B5EF4-FFF2-40B4-BE49-F238E27FC236}">
                <a16:creationId xmlns:a16="http://schemas.microsoft.com/office/drawing/2014/main" xmlns="" id="{B26DB5D8-B132-4506-8223-F625D3B524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5334" y="1074821"/>
            <a:ext cx="10512425" cy="470033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4000" b="1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A95AE2A-CABA-4F70-8302-927F475B43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79605" y="5841818"/>
            <a:ext cx="994006" cy="843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CFBD10A-E10B-4D4E-A1BB-1E6FAC0A4D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31196" y="5993508"/>
            <a:ext cx="3073775" cy="78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9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B819B86-4B88-47D2-9BC0-CB29CCD024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3257" y="2"/>
            <a:ext cx="3482060" cy="2891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4608C9-2269-408C-B7E2-AFB2C8D3DF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1196" y="5993508"/>
            <a:ext cx="3073775" cy="783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1BDEB36-0256-4281-B529-05C208A723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79605" y="5841818"/>
            <a:ext cx="994006" cy="843275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xmlns="" id="{0BA08EF7-A228-4AE6-A77F-1F3243B98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5334" y="3427858"/>
            <a:ext cx="10506329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xmlns="" id="{F4898263-3F1F-4021-96D3-F886117BE4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18940" y="3982594"/>
            <a:ext cx="10512425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i="1">
                <a:solidFill>
                  <a:srgbClr val="C0000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xmlns="" id="{14F998C9-31BE-413D-B05F-0DAE6B7AAC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37227" y="4799215"/>
            <a:ext cx="10506329" cy="8432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 b="1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xmlns="" id="{F73447B2-38B8-41C1-94EB-9AE194A3F8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5334" y="1711032"/>
            <a:ext cx="10512425" cy="168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9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978E5E0-15B7-4E65-8967-951C1D076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3257" y="2"/>
            <a:ext cx="3482060" cy="2891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4608C9-2269-408C-B7E2-AFB2C8D3DF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1196" y="5993508"/>
            <a:ext cx="3073775" cy="783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1BDEB36-0256-4281-B529-05C208A723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79605" y="5841818"/>
            <a:ext cx="994006" cy="843275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xmlns="" id="{0BA08EF7-A228-4AE6-A77F-1F3243B98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18939" y="2694722"/>
            <a:ext cx="10506329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xmlns="" id="{F4898263-3F1F-4021-96D3-F886117BE4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18940" y="3397771"/>
            <a:ext cx="10512425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i="1">
                <a:solidFill>
                  <a:srgbClr val="C0000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xmlns="" id="{F73447B2-38B8-41C1-94EB-9AE194A3F8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18939" y="507843"/>
            <a:ext cx="10512425" cy="168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868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xmlns="" id="{0BA08EF7-A228-4AE6-A77F-1F3243B98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18939" y="2694722"/>
            <a:ext cx="10506329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xmlns="" id="{F4898263-3F1F-4021-96D3-F886117BE4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18940" y="3397771"/>
            <a:ext cx="10512425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i="1">
                <a:solidFill>
                  <a:srgbClr val="C0000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xmlns="" id="{F73447B2-38B8-41C1-94EB-9AE194A3F8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18939" y="507843"/>
            <a:ext cx="10512425" cy="168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1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10560A1-F8C1-4938-BB13-8E02917C6D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3257" y="2"/>
            <a:ext cx="3482060" cy="289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7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66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? Mtg Dat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23097D1-8FE4-403C-BD67-334E2EBE1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3257" y="2"/>
            <a:ext cx="3482060" cy="28914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88D6A01-3764-4D80-9A28-A47634AC26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2819" y="5841818"/>
            <a:ext cx="994006" cy="843275"/>
          </a:xfrm>
          <a:prstGeom prst="rect">
            <a:avLst/>
          </a:prstGeom>
        </p:spPr>
      </p:pic>
      <p:sp>
        <p:nvSpPr>
          <p:cNvPr id="9" name="Text Placeholder 27">
            <a:extLst>
              <a:ext uri="{FF2B5EF4-FFF2-40B4-BE49-F238E27FC236}">
                <a16:creationId xmlns:a16="http://schemas.microsoft.com/office/drawing/2014/main" xmlns="" id="{A247064A-F7BC-4C3F-9E30-749CDBE55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18939" y="2694722"/>
            <a:ext cx="10506329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0206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  <p:sp>
        <p:nvSpPr>
          <p:cNvPr id="10" name="Text Placeholder 27">
            <a:extLst>
              <a:ext uri="{FF2B5EF4-FFF2-40B4-BE49-F238E27FC236}">
                <a16:creationId xmlns:a16="http://schemas.microsoft.com/office/drawing/2014/main" xmlns="" id="{2055EE1A-6A91-426C-9986-561A5BEB8F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18940" y="3397771"/>
            <a:ext cx="10512425" cy="522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i="1">
                <a:solidFill>
                  <a:srgbClr val="C00000"/>
                </a:solidFill>
                <a:latin typeface="+mn-lt"/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10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F453A7B-92B4-44FA-90F8-352B8494DAF9}"/>
              </a:ext>
            </a:extLst>
          </p:cNvPr>
          <p:cNvGrpSpPr/>
          <p:nvPr userDrawn="1"/>
        </p:nvGrpSpPr>
        <p:grpSpPr>
          <a:xfrm>
            <a:off x="-126420" y="-131049"/>
            <a:ext cx="1361591" cy="7048687"/>
            <a:chOff x="-126420" y="-131049"/>
            <a:chExt cx="1361591" cy="70486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2148F9D-CEB2-4704-87F6-E625147697F0}"/>
                </a:ext>
              </a:extLst>
            </p:cNvPr>
            <p:cNvSpPr/>
            <p:nvPr userDrawn="1"/>
          </p:nvSpPr>
          <p:spPr>
            <a:xfrm>
              <a:off x="915041" y="72"/>
              <a:ext cx="320130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A15C8C0-8FC2-4DB1-A5CC-6C9692DBACB8}"/>
                </a:ext>
              </a:extLst>
            </p:cNvPr>
            <p:cNvSpPr/>
            <p:nvPr userDrawn="1"/>
          </p:nvSpPr>
          <p:spPr>
            <a:xfrm>
              <a:off x="0" y="1"/>
              <a:ext cx="1122947" cy="6858000"/>
            </a:xfrm>
            <a:prstGeom prst="rect">
              <a:avLst/>
            </a:prstGeom>
            <a:solidFill>
              <a:srgbClr val="6491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E6444643-5302-4021-B61B-796C548FD5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-126420" y="-131049"/>
              <a:ext cx="1361591" cy="136159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A4538842-F2B4-4B3E-ADE1-1E21AF230103}"/>
                </a:ext>
              </a:extLst>
            </p:cNvPr>
            <p:cNvGrpSpPr/>
            <p:nvPr userDrawn="1"/>
          </p:nvGrpSpPr>
          <p:grpSpPr>
            <a:xfrm>
              <a:off x="-1" y="935667"/>
              <a:ext cx="1139178" cy="5981971"/>
              <a:chOff x="-1" y="935667"/>
              <a:chExt cx="1139178" cy="5981971"/>
            </a:xfrm>
          </p:grpSpPr>
          <p:pic>
            <p:nvPicPr>
              <p:cNvPr id="12" name="Picture 11" descr="2020 and Beyond-graphic-06.png">
                <a:extLst>
                  <a:ext uri="{FF2B5EF4-FFF2-40B4-BE49-F238E27FC236}">
                    <a16:creationId xmlns:a16="http://schemas.microsoft.com/office/drawing/2014/main" xmlns="" id="{B5AF85AE-CEF8-4989-9C0E-5B905F46B8F7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40" t="37571" r="93080" b="36526"/>
              <a:stretch/>
            </p:blipFill>
            <p:spPr>
              <a:xfrm rot="5400000">
                <a:off x="205937" y="953013"/>
                <a:ext cx="465312" cy="430619"/>
              </a:xfrm>
              <a:prstGeom prst="rect">
                <a:avLst/>
              </a:prstGeom>
            </p:spPr>
          </p:pic>
          <p:pic>
            <p:nvPicPr>
              <p:cNvPr id="13" name="Picture 12" descr="Sunday Service-graphic-01.png">
                <a:extLst>
                  <a:ext uri="{FF2B5EF4-FFF2-40B4-BE49-F238E27FC236}">
                    <a16:creationId xmlns:a16="http://schemas.microsoft.com/office/drawing/2014/main" xmlns="" id="{9FBA6873-D584-4B48-9440-5662F1CD345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80" b="12877"/>
              <a:stretch/>
            </p:blipFill>
            <p:spPr>
              <a:xfrm rot="5400000">
                <a:off x="-1652245" y="2919570"/>
                <a:ext cx="4443666" cy="1139178"/>
              </a:xfrm>
              <a:prstGeom prst="rect">
                <a:avLst/>
              </a:prstGeom>
            </p:spPr>
          </p:pic>
          <p:pic>
            <p:nvPicPr>
              <p:cNvPr id="14" name="Picture 13" descr="Major Capital Projects-graphic-05.png">
                <a:extLst>
                  <a:ext uri="{FF2B5EF4-FFF2-40B4-BE49-F238E27FC236}">
                    <a16:creationId xmlns:a16="http://schemas.microsoft.com/office/drawing/2014/main" xmlns="" id="{0745F236-A67F-46B7-8C3D-84F4D1ED4057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894" t="28600" r="5090" b="50280"/>
              <a:stretch/>
            </p:blipFill>
            <p:spPr>
              <a:xfrm rot="5400000">
                <a:off x="320967" y="6128540"/>
                <a:ext cx="1250381" cy="32781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6658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62" r:id="rId5"/>
    <p:sldLayoutId id="2147483661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D5DAA987-32F9-49F0-90E8-919FC7995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CCRTA Board Priority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1897B005-3694-4E28-974A-B123917860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Financial Transparency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xmlns="" id="{BDE95BE9-5839-4CB9-BDED-B46017BF38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Public Hearing #1</a:t>
            </a:r>
            <a:endParaRPr lang="en-US" dirty="0"/>
          </a:p>
          <a:p>
            <a:r>
              <a:rPr lang="en-US" dirty="0"/>
              <a:t>October </a:t>
            </a:r>
            <a:r>
              <a:rPr lang="en-US" dirty="0" smtClean="0"/>
              <a:t>23, </a:t>
            </a:r>
            <a:r>
              <a:rPr lang="en-US" dirty="0"/>
              <a:t>2019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xmlns="" id="{1FD3BCCC-65D8-4F7B-8DB1-629FFE2BE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Proposed FY2020 </a:t>
            </a:r>
          </a:p>
          <a:p>
            <a:r>
              <a:rPr lang="en-US" dirty="0" smtClean="0"/>
              <a:t>Operating &amp; Capital Budget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16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E044A8-A85B-4C67-B31E-59E4866E26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54553" y="473010"/>
            <a:ext cx="10512425" cy="1680590"/>
          </a:xfrm>
        </p:spPr>
        <p:txBody>
          <a:bodyPr/>
          <a:lstStyle/>
          <a:p>
            <a:r>
              <a:rPr lang="en-US" dirty="0"/>
              <a:t>FY2020 Budget </a:t>
            </a:r>
            <a:r>
              <a:rPr lang="en-US" dirty="0" smtClean="0"/>
              <a:t>Calendar</a:t>
            </a: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F6D49BF7-A56F-4854-A375-B3554B4731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876490"/>
              </p:ext>
            </p:extLst>
          </p:nvPr>
        </p:nvGraphicFramePr>
        <p:xfrm>
          <a:off x="1518939" y="1222625"/>
          <a:ext cx="9988117" cy="5537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l="-1" t="10927" r="67022" b="11514"/>
          <a:stretch/>
        </p:blipFill>
        <p:spPr>
          <a:xfrm>
            <a:off x="8268111" y="1265247"/>
            <a:ext cx="304087" cy="238125"/>
          </a:xfrm>
          <a:prstGeom prst="rect">
            <a:avLst/>
          </a:prstGeom>
          <a:solidFill>
            <a:srgbClr val="D0D8E8">
              <a:alpha val="0"/>
            </a:srgbClr>
          </a:solidFill>
          <a:ln>
            <a:solidFill>
              <a:srgbClr val="D0D8E8">
                <a:alpha val="0"/>
              </a:srgbClr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-1" t="10927" r="67022" b="11514"/>
          <a:stretch/>
        </p:blipFill>
        <p:spPr>
          <a:xfrm>
            <a:off x="8268111" y="1557336"/>
            <a:ext cx="304087" cy="238125"/>
          </a:xfrm>
          <a:prstGeom prst="rect">
            <a:avLst/>
          </a:prstGeom>
          <a:solidFill>
            <a:srgbClr val="D0D8E8">
              <a:alpha val="0"/>
            </a:srgbClr>
          </a:solidFill>
          <a:ln>
            <a:solidFill>
              <a:srgbClr val="D0D8E8">
                <a:alpha val="0"/>
              </a:srgbClr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/>
          <a:srcRect l="-1" t="10927" r="67022" b="11514"/>
          <a:stretch/>
        </p:blipFill>
        <p:spPr>
          <a:xfrm>
            <a:off x="8754544" y="1833561"/>
            <a:ext cx="304087" cy="238125"/>
          </a:xfrm>
          <a:prstGeom prst="rect">
            <a:avLst/>
          </a:prstGeom>
          <a:solidFill>
            <a:srgbClr val="D0D8E8">
              <a:alpha val="0"/>
            </a:srgbClr>
          </a:solidFill>
          <a:ln>
            <a:solidFill>
              <a:srgbClr val="D0D8E8">
                <a:alpha val="0"/>
              </a:srgbClr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/>
          <a:srcRect l="-1" t="10927" r="67022" b="11514"/>
          <a:stretch/>
        </p:blipFill>
        <p:spPr>
          <a:xfrm>
            <a:off x="8268111" y="2142645"/>
            <a:ext cx="304087" cy="238125"/>
          </a:xfrm>
          <a:prstGeom prst="rect">
            <a:avLst/>
          </a:prstGeom>
          <a:solidFill>
            <a:srgbClr val="D0D8E8">
              <a:alpha val="0"/>
            </a:srgbClr>
          </a:solidFill>
          <a:ln>
            <a:solidFill>
              <a:srgbClr val="D0D8E8">
                <a:alpha val="0"/>
              </a:srgb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/>
          <a:srcRect l="-1" t="10927" r="67022" b="11514"/>
          <a:stretch/>
        </p:blipFill>
        <p:spPr>
          <a:xfrm>
            <a:off x="8268111" y="2590799"/>
            <a:ext cx="304087" cy="238125"/>
          </a:xfrm>
          <a:prstGeom prst="rect">
            <a:avLst/>
          </a:prstGeom>
          <a:solidFill>
            <a:srgbClr val="D0D8E8">
              <a:alpha val="0"/>
            </a:srgbClr>
          </a:solidFill>
          <a:ln>
            <a:solidFill>
              <a:srgbClr val="D0D8E8">
                <a:alpha val="0"/>
              </a:srgbClr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/>
          <a:srcRect l="-1" t="10927" r="67022" b="11514"/>
          <a:stretch/>
        </p:blipFill>
        <p:spPr>
          <a:xfrm>
            <a:off x="10116263" y="2903215"/>
            <a:ext cx="304087" cy="238125"/>
          </a:xfrm>
          <a:prstGeom prst="rect">
            <a:avLst/>
          </a:prstGeom>
          <a:solidFill>
            <a:srgbClr val="D0D8E8">
              <a:alpha val="0"/>
            </a:srgbClr>
          </a:solidFill>
          <a:ln>
            <a:solidFill>
              <a:srgbClr val="D0D8E8">
                <a:alpha val="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337703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18939" y="507843"/>
            <a:ext cx="10512425" cy="604520"/>
          </a:xfrm>
        </p:spPr>
        <p:txBody>
          <a:bodyPr/>
          <a:lstStyle/>
          <a:p>
            <a:r>
              <a:rPr lang="en-US" dirty="0" smtClean="0"/>
              <a:t>Service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18939" y="1414020"/>
            <a:ext cx="8982521" cy="3541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2060"/>
                </a:solidFill>
              </a:rPr>
              <a:t>5 </a:t>
            </a:r>
            <a:r>
              <a:rPr lang="en-US" sz="2400" dirty="0">
                <a:solidFill>
                  <a:srgbClr val="002060"/>
                </a:solidFill>
              </a:rPr>
              <a:t>Express Routes (</a:t>
            </a:r>
            <a:r>
              <a:rPr lang="en-US" sz="2400" dirty="0" smtClean="0">
                <a:solidFill>
                  <a:srgbClr val="002060"/>
                </a:solidFill>
              </a:rPr>
              <a:t>50,51,53,54,56</a:t>
            </a:r>
            <a:r>
              <a:rPr lang="en-US" sz="2400" dirty="0">
                <a:solidFill>
                  <a:srgbClr val="002060"/>
                </a:solidFill>
              </a:rPr>
              <a:t>) </a:t>
            </a: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29 Fixed </a:t>
            </a:r>
            <a:r>
              <a:rPr lang="en-US" sz="2400" dirty="0" smtClean="0">
                <a:solidFill>
                  <a:srgbClr val="002060"/>
                </a:solidFill>
              </a:rPr>
              <a:t>Routes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2 Demand Response Taxi Services (DPS Shuttle, Paisano Transit</a:t>
            </a:r>
            <a:r>
              <a:rPr lang="en-US" sz="2400" dirty="0" smtClean="0">
                <a:solidFill>
                  <a:srgbClr val="002060"/>
                </a:solidFill>
              </a:rPr>
              <a:t>)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1 Demand Response Shuttle (Flexi-B</a:t>
            </a:r>
            <a:r>
              <a:rPr lang="en-US" sz="2400" dirty="0" smtClean="0">
                <a:solidFill>
                  <a:srgbClr val="002060"/>
                </a:solidFill>
              </a:rPr>
              <a:t>)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Flex Route </a:t>
            </a:r>
            <a:r>
              <a:rPr lang="en-US" sz="2400" dirty="0" smtClean="0">
                <a:solidFill>
                  <a:srgbClr val="002060"/>
                </a:solidFill>
              </a:rPr>
              <a:t>93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B-Line Paratransit </a:t>
            </a:r>
            <a:r>
              <a:rPr lang="en-US" sz="2400" dirty="0" smtClean="0">
                <a:solidFill>
                  <a:srgbClr val="002060"/>
                </a:solidFill>
              </a:rPr>
              <a:t>Services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Vanpool Services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endParaRPr lang="en-US" sz="1800" dirty="0">
              <a:latin typeface="Comfortaa Light"/>
              <a:cs typeface="Comfortaa Light"/>
            </a:endParaRPr>
          </a:p>
        </p:txBody>
      </p:sp>
    </p:spTree>
    <p:extLst>
      <p:ext uri="{BB962C8B-B14F-4D97-AF65-F5344CB8AC3E}">
        <p14:creationId xmlns:p14="http://schemas.microsoft.com/office/powerpoint/2010/main" val="52141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18939" y="507843"/>
            <a:ext cx="10512425" cy="1220672"/>
          </a:xfrm>
        </p:spPr>
        <p:txBody>
          <a:bodyPr/>
          <a:lstStyle/>
          <a:p>
            <a:r>
              <a:rPr lang="en-US" dirty="0" smtClean="0"/>
              <a:t>Service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939" y="1417320"/>
            <a:ext cx="7315009" cy="257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846 Square Miles, 9 </a:t>
            </a:r>
            <a:r>
              <a:rPr lang="en-US" sz="2400" dirty="0" smtClean="0">
                <a:solidFill>
                  <a:srgbClr val="002060"/>
                </a:solidFill>
              </a:rPr>
              <a:t>Communities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1,343 Bus </a:t>
            </a:r>
            <a:r>
              <a:rPr lang="en-US" sz="2400" dirty="0" smtClean="0">
                <a:solidFill>
                  <a:srgbClr val="002060"/>
                </a:solidFill>
              </a:rPr>
              <a:t>Stops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4 Transfer </a:t>
            </a:r>
            <a:r>
              <a:rPr lang="en-US" sz="2400" dirty="0" smtClean="0">
                <a:solidFill>
                  <a:srgbClr val="002060"/>
                </a:solidFill>
              </a:rPr>
              <a:t>Stations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3 Park and </a:t>
            </a:r>
            <a:r>
              <a:rPr lang="en-US" sz="2400" dirty="0" smtClean="0">
                <a:solidFill>
                  <a:srgbClr val="002060"/>
                </a:solidFill>
              </a:rPr>
              <a:t>Rides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Fixed Route Vehicles: </a:t>
            </a:r>
            <a:r>
              <a:rPr lang="en-US" sz="2400" dirty="0" smtClean="0">
                <a:solidFill>
                  <a:srgbClr val="002060"/>
                </a:solidFill>
              </a:rPr>
              <a:t>76 </a:t>
            </a:r>
            <a:r>
              <a:rPr lang="en-US" sz="2400" dirty="0">
                <a:solidFill>
                  <a:srgbClr val="002060"/>
                </a:solidFill>
              </a:rPr>
              <a:t>Peak, </a:t>
            </a:r>
            <a:r>
              <a:rPr lang="en-US" sz="2400" dirty="0" smtClean="0">
                <a:solidFill>
                  <a:srgbClr val="002060"/>
                </a:solidFill>
              </a:rPr>
              <a:t>91 Total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</a:rPr>
              <a:t>B-Line Vehicles: 27 </a:t>
            </a:r>
            <a:r>
              <a:rPr lang="en-US" sz="2400" dirty="0" smtClean="0">
                <a:solidFill>
                  <a:srgbClr val="002060"/>
                </a:solidFill>
              </a:rPr>
              <a:t>Peak</a:t>
            </a:r>
            <a:r>
              <a:rPr lang="en-US" sz="2400" dirty="0">
                <a:solidFill>
                  <a:srgbClr val="002060"/>
                </a:solidFill>
              </a:rPr>
              <a:t>, 34 Total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162" y="3991486"/>
            <a:ext cx="7511978" cy="228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8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373" y="1728514"/>
            <a:ext cx="6975556" cy="438179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18939" y="507843"/>
            <a:ext cx="10512425" cy="1220672"/>
          </a:xfrm>
        </p:spPr>
        <p:txBody>
          <a:bodyPr/>
          <a:lstStyle/>
          <a:p>
            <a:r>
              <a:rPr lang="en-US" dirty="0"/>
              <a:t>2020 Operating Budget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Sources of Funds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890" y="1797978"/>
            <a:ext cx="6362518" cy="4953692"/>
          </a:xfrm>
          <a:prstGeom prst="rect">
            <a:avLst/>
          </a:prstGeom>
        </p:spPr>
      </p:pic>
      <p:sp>
        <p:nvSpPr>
          <p:cNvPr id="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18939" y="507843"/>
            <a:ext cx="10512425" cy="1220672"/>
          </a:xfrm>
        </p:spPr>
        <p:txBody>
          <a:bodyPr/>
          <a:lstStyle/>
          <a:p>
            <a:r>
              <a:rPr lang="en-US" dirty="0"/>
              <a:t>2020 Operating Budget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Fulltime Equivalent Positions</a:t>
            </a:r>
          </a:p>
        </p:txBody>
      </p:sp>
      <p:sp>
        <p:nvSpPr>
          <p:cNvPr id="3" name="Rounded Rectangle 2"/>
          <p:cNvSpPr>
            <a:spLocks/>
          </p:cNvSpPr>
          <p:nvPr/>
        </p:nvSpPr>
        <p:spPr>
          <a:xfrm>
            <a:off x="4366468" y="2948944"/>
            <a:ext cx="4391033" cy="2651760"/>
          </a:xfrm>
          <a:prstGeom prst="roundRect">
            <a:avLst/>
          </a:prstGeom>
          <a:solidFill>
            <a:schemeClr val="lt1">
              <a:alpha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*Additional </a:t>
            </a:r>
            <a:r>
              <a:rPr lang="en-US" dirty="0"/>
              <a:t>positions supported </a:t>
            </a:r>
            <a:r>
              <a:rPr lang="en-US" dirty="0" smtClean="0"/>
              <a:t>through Department </a:t>
            </a:r>
            <a:r>
              <a:rPr lang="en-US" dirty="0"/>
              <a:t>03 Purchased </a:t>
            </a:r>
            <a:r>
              <a:rPr lang="en-US" dirty="0" smtClean="0"/>
              <a:t>Transportation:</a:t>
            </a:r>
          </a:p>
          <a:p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MV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chemeClr val="tx1"/>
                </a:solidFill>
              </a:rPr>
              <a:t>109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6117996" y="2733773"/>
            <a:ext cx="754144" cy="10205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7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333" y="1252265"/>
            <a:ext cx="4861635" cy="5420800"/>
          </a:xfrm>
          <a:prstGeom prst="rect">
            <a:avLst/>
          </a:prstGeom>
        </p:spPr>
      </p:pic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18939" y="507843"/>
            <a:ext cx="10512425" cy="1220672"/>
          </a:xfrm>
        </p:spPr>
        <p:txBody>
          <a:bodyPr/>
          <a:lstStyle/>
          <a:p>
            <a:r>
              <a:rPr lang="en-US" dirty="0"/>
              <a:t>2020 Operating </a:t>
            </a:r>
            <a:r>
              <a:rPr lang="en-US" dirty="0" smtClean="0"/>
              <a:t>Budget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Uses of Funds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54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2020 Capital Budget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4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2020 Capital Budget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32209" y="3810637"/>
            <a:ext cx="3241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*Contingent on 5339B Grant Award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23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4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749" y="1805000"/>
            <a:ext cx="6368802" cy="2377440"/>
          </a:xfrm>
          <a:prstGeom prst="rect">
            <a:avLst/>
          </a:prstGeom>
        </p:spPr>
      </p:pic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/>
              <a:t>2020 </a:t>
            </a:r>
            <a:r>
              <a:rPr lang="en-US" dirty="0" smtClean="0"/>
              <a:t>Operating &amp; </a:t>
            </a:r>
            <a:r>
              <a:rPr lang="en-US" dirty="0"/>
              <a:t>Capital Budget</a:t>
            </a:r>
          </a:p>
        </p:txBody>
      </p:sp>
    </p:spTree>
    <p:extLst>
      <p:ext uri="{BB962C8B-B14F-4D97-AF65-F5344CB8AC3E}">
        <p14:creationId xmlns:p14="http://schemas.microsoft.com/office/powerpoint/2010/main" val="46360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767" y="1005838"/>
            <a:ext cx="5786654" cy="5765305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/>
              <a:t>2020 </a:t>
            </a:r>
            <a:r>
              <a:rPr lang="en-US" dirty="0" smtClean="0"/>
              <a:t>Operating &amp; </a:t>
            </a:r>
            <a:r>
              <a:rPr lang="en-US" dirty="0"/>
              <a:t>Capital Budget</a:t>
            </a:r>
          </a:p>
        </p:txBody>
      </p:sp>
    </p:spTree>
    <p:extLst>
      <p:ext uri="{BB962C8B-B14F-4D97-AF65-F5344CB8AC3E}">
        <p14:creationId xmlns:p14="http://schemas.microsoft.com/office/powerpoint/2010/main" val="29961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437" y="1004946"/>
            <a:ext cx="5787325" cy="5765974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/>
              <a:t>2020 </a:t>
            </a:r>
            <a:r>
              <a:rPr lang="en-US" dirty="0" smtClean="0"/>
              <a:t>Operating &amp; </a:t>
            </a:r>
            <a:r>
              <a:rPr lang="en-US" dirty="0"/>
              <a:t>Capital Budget</a:t>
            </a:r>
          </a:p>
        </p:txBody>
      </p:sp>
    </p:spTree>
    <p:extLst>
      <p:ext uri="{BB962C8B-B14F-4D97-AF65-F5344CB8AC3E}">
        <p14:creationId xmlns:p14="http://schemas.microsoft.com/office/powerpoint/2010/main" val="352005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606" y="188535"/>
            <a:ext cx="9274449" cy="648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Preview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003" y="1472184"/>
            <a:ext cx="6519401" cy="241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4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2020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32209" y="3810637"/>
            <a:ext cx="3241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*Contingent on 5339B Grant Award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2340800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2020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19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1130492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2021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41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0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2022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3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3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2023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34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2024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1472184"/>
            <a:ext cx="8431801" cy="20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0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71946" y="338712"/>
            <a:ext cx="9575516" cy="793727"/>
          </a:xfrm>
        </p:spPr>
        <p:txBody>
          <a:bodyPr/>
          <a:lstStyle/>
          <a:p>
            <a:r>
              <a:rPr lang="en-US" dirty="0" smtClean="0"/>
              <a:t>Five-Year Capital Improvement Plan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2020-2024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003" y="1472184"/>
            <a:ext cx="6519401" cy="241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2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57F76EF-9B14-44CD-99DF-5BF22662F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Have 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24AAAB-B3BA-4755-A2CA-0D4F302F5B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0453168-C79A-0C42-917B-EFE9564CB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196" y="5993508"/>
            <a:ext cx="3073775" cy="783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3E5783C-6C6D-9646-92CD-F0217F180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819" y="5841818"/>
            <a:ext cx="994006" cy="8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0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2858</TotalTime>
  <Words>358</Words>
  <Application>Microsoft Office PowerPoint</Application>
  <PresentationFormat>Widescreen</PresentationFormat>
  <Paragraphs>103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Comfortaa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Jeremy Sirio</cp:lastModifiedBy>
  <cp:revision>258</cp:revision>
  <cp:lastPrinted>2019-10-08T15:15:14Z</cp:lastPrinted>
  <dcterms:created xsi:type="dcterms:W3CDTF">2019-07-17T14:14:22Z</dcterms:created>
  <dcterms:modified xsi:type="dcterms:W3CDTF">2019-10-09T14:16:51Z</dcterms:modified>
</cp:coreProperties>
</file>